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63" autoAdjust="0"/>
    <p:restoredTop sz="94660"/>
  </p:normalViewPr>
  <p:slideViewPr>
    <p:cSldViewPr snapToGrid="0">
      <p:cViewPr varScale="1">
        <p:scale>
          <a:sx n="78" d="100"/>
          <a:sy n="78" d="100"/>
        </p:scale>
        <p:origin x="653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F05DD-A0C7-461B-A642-A1C4A500EC3F}" type="datetimeFigureOut">
              <a:rPr lang="en-IN" smtClean="0"/>
              <a:t>26-02-2025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137E5-7641-43A0-98CE-1743BAE519D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61850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F05DD-A0C7-461B-A642-A1C4A500EC3F}" type="datetimeFigureOut">
              <a:rPr lang="en-IN" smtClean="0"/>
              <a:t>26-02-2025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137E5-7641-43A0-98CE-1743BAE519D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680124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F05DD-A0C7-461B-A642-A1C4A500EC3F}" type="datetimeFigureOut">
              <a:rPr lang="en-IN" smtClean="0"/>
              <a:t>26-02-2025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137E5-7641-43A0-98CE-1743BAE519D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6685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F05DD-A0C7-461B-A642-A1C4A500EC3F}" type="datetimeFigureOut">
              <a:rPr lang="en-IN" smtClean="0"/>
              <a:t>26-02-2025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137E5-7641-43A0-98CE-1743BAE519D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293058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F05DD-A0C7-461B-A642-A1C4A500EC3F}" type="datetimeFigureOut">
              <a:rPr lang="en-IN" smtClean="0"/>
              <a:t>26-02-2025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137E5-7641-43A0-98CE-1743BAE519D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63929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F05DD-A0C7-461B-A642-A1C4A500EC3F}" type="datetimeFigureOut">
              <a:rPr lang="en-IN" smtClean="0"/>
              <a:t>26-02-2025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137E5-7641-43A0-98CE-1743BAE519D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48128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F05DD-A0C7-461B-A642-A1C4A500EC3F}" type="datetimeFigureOut">
              <a:rPr lang="en-IN" smtClean="0"/>
              <a:t>26-02-2025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137E5-7641-43A0-98CE-1743BAE519D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028860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F05DD-A0C7-461B-A642-A1C4A500EC3F}" type="datetimeFigureOut">
              <a:rPr lang="en-IN" smtClean="0"/>
              <a:t>26-02-2025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137E5-7641-43A0-98CE-1743BAE519D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28640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F05DD-A0C7-461B-A642-A1C4A500EC3F}" type="datetimeFigureOut">
              <a:rPr lang="en-IN" smtClean="0"/>
              <a:t>26-02-2025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137E5-7641-43A0-98CE-1743BAE519D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60543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F05DD-A0C7-461B-A642-A1C4A500EC3F}" type="datetimeFigureOut">
              <a:rPr lang="en-IN" smtClean="0"/>
              <a:t>26-02-2025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137E5-7641-43A0-98CE-1743BAE519D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58053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F05DD-A0C7-461B-A642-A1C4A500EC3F}" type="datetimeFigureOut">
              <a:rPr lang="en-IN" smtClean="0"/>
              <a:t>26-02-2025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137E5-7641-43A0-98CE-1743BAE519D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080362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F05DD-A0C7-461B-A642-A1C4A500EC3F}" type="datetimeFigureOut">
              <a:rPr lang="en-IN" smtClean="0"/>
              <a:t>26-02-2025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137E5-7641-43A0-98CE-1743BAE519DD}" type="slidenum">
              <a:rPr lang="en-IN" smtClean="0"/>
              <a:t>‹#›</a:t>
            </a:fld>
            <a:endParaRPr lang="en-IN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807466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F05DD-A0C7-461B-A642-A1C4A500EC3F}" type="datetimeFigureOut">
              <a:rPr lang="en-IN" smtClean="0"/>
              <a:t>26-02-2025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137E5-7641-43A0-98CE-1743BAE519D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51629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F05DD-A0C7-461B-A642-A1C4A500EC3F}" type="datetimeFigureOut">
              <a:rPr lang="en-IN" smtClean="0"/>
              <a:t>26-02-2025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137E5-7641-43A0-98CE-1743BAE519D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46342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F05DD-A0C7-461B-A642-A1C4A500EC3F}" type="datetimeFigureOut">
              <a:rPr lang="en-IN" smtClean="0"/>
              <a:t>26-02-2025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137E5-7641-43A0-98CE-1743BAE519D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255559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F05DD-A0C7-461B-A642-A1C4A500EC3F}" type="datetimeFigureOut">
              <a:rPr lang="en-IN" smtClean="0"/>
              <a:t>26-02-2025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137E5-7641-43A0-98CE-1743BAE519D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068799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F05DD-A0C7-461B-A642-A1C4A500EC3F}" type="datetimeFigureOut">
              <a:rPr lang="en-IN" smtClean="0"/>
              <a:t>26-02-2025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137E5-7641-43A0-98CE-1743BAE519D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461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014F05DD-A0C7-461B-A642-A1C4A500EC3F}" type="datetimeFigureOut">
              <a:rPr lang="en-IN" smtClean="0"/>
              <a:t>26-02-2025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891137E5-7641-43A0-98CE-1743BAE519D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133556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209861F6-24E7-DEA3-D241-021399A4A724}"/>
              </a:ext>
            </a:extLst>
          </p:cNvPr>
          <p:cNvSpPr txBox="1"/>
          <p:nvPr/>
        </p:nvSpPr>
        <p:spPr>
          <a:xfrm>
            <a:off x="685865" y="3479811"/>
            <a:ext cx="10900292" cy="169931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F15A7B4-DB5B-BA42-FEA0-26336117494E}"/>
              </a:ext>
            </a:extLst>
          </p:cNvPr>
          <p:cNvSpPr/>
          <p:nvPr/>
        </p:nvSpPr>
        <p:spPr>
          <a:xfrm>
            <a:off x="2373763" y="445517"/>
            <a:ext cx="7763295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66FFFF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Black" panose="020B0A04020102020204" pitchFamily="34" charset="0"/>
              </a:rPr>
              <a:t>NEET 2025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297C5F3-DED6-8EE4-90BE-303B0B4A4FD3}"/>
              </a:ext>
            </a:extLst>
          </p:cNvPr>
          <p:cNvSpPr/>
          <p:nvPr/>
        </p:nvSpPr>
        <p:spPr>
          <a:xfrm>
            <a:off x="645854" y="3452306"/>
            <a:ext cx="10980315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Chapter-wise Number of questions </a:t>
            </a:r>
          </a:p>
          <a:p>
            <a:pPr algn="ctr"/>
            <a:r>
              <a:rPr lang="en-US" sz="54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To come in Physics NEET 2025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A46540-D32F-6CF2-2369-BF7950FF7BFF}"/>
              </a:ext>
            </a:extLst>
          </p:cNvPr>
          <p:cNvSpPr/>
          <p:nvPr/>
        </p:nvSpPr>
        <p:spPr>
          <a:xfrm>
            <a:off x="645854" y="5956342"/>
            <a:ext cx="395172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>
                <a:ln w="0"/>
                <a:solidFill>
                  <a:srgbClr val="FFC000"/>
                </a:solidFill>
                <a:effectLst/>
                <a:latin typeface="Eras Medium ITC" panose="020B0602030504020804" pitchFamily="34" charset="0"/>
              </a:rPr>
              <a:t>Ignescent Gurukul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574F6B4-D018-29E2-8426-5E5C181BA688}"/>
              </a:ext>
            </a:extLst>
          </p:cNvPr>
          <p:cNvSpPr/>
          <p:nvPr/>
        </p:nvSpPr>
        <p:spPr>
          <a:xfrm>
            <a:off x="8716524" y="5956342"/>
            <a:ext cx="282962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>
                <a:ln w="0"/>
                <a:solidFill>
                  <a:srgbClr val="FFC000"/>
                </a:solidFill>
                <a:effectLst/>
                <a:latin typeface="Eras Medium ITC" panose="020B0602030504020804" pitchFamily="34" charset="0"/>
              </a:rPr>
              <a:t>8340353648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CABB789-DB1F-6118-DC23-DFC48C2CC976}"/>
              </a:ext>
            </a:extLst>
          </p:cNvPr>
          <p:cNvSpPr/>
          <p:nvPr/>
        </p:nvSpPr>
        <p:spPr>
          <a:xfrm>
            <a:off x="2533173" y="1658401"/>
            <a:ext cx="7444474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cap="none" spc="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Copperplate Gothic Bold" panose="020E0705020206020404" pitchFamily="34" charset="0"/>
              </a:rPr>
              <a:t>PHYSICS</a:t>
            </a:r>
          </a:p>
        </p:txBody>
      </p:sp>
    </p:spTree>
    <p:extLst>
      <p:ext uri="{BB962C8B-B14F-4D97-AF65-F5344CB8AC3E}">
        <p14:creationId xmlns:p14="http://schemas.microsoft.com/office/powerpoint/2010/main" val="38380468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F36BB7-D94B-A50F-F51F-FF3C32CF33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31312A9-5665-5D37-31C5-EFC313FAD520}"/>
              </a:ext>
            </a:extLst>
          </p:cNvPr>
          <p:cNvSpPr/>
          <p:nvPr/>
        </p:nvSpPr>
        <p:spPr>
          <a:xfrm>
            <a:off x="645854" y="5956342"/>
            <a:ext cx="395172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>
                <a:ln w="0"/>
                <a:solidFill>
                  <a:srgbClr val="FFC000"/>
                </a:solidFill>
                <a:effectLst/>
                <a:latin typeface="Eras Medium ITC" panose="020B0602030504020804" pitchFamily="34" charset="0"/>
              </a:rPr>
              <a:t>Ignescent Gurukul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238E933-EB73-9EB6-447E-946C9780C24C}"/>
              </a:ext>
            </a:extLst>
          </p:cNvPr>
          <p:cNvSpPr/>
          <p:nvPr/>
        </p:nvSpPr>
        <p:spPr>
          <a:xfrm>
            <a:off x="8716524" y="5956342"/>
            <a:ext cx="282962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>
                <a:ln w="0"/>
                <a:solidFill>
                  <a:srgbClr val="FFC000"/>
                </a:solidFill>
                <a:effectLst/>
                <a:latin typeface="Eras Medium ITC" panose="020B0602030504020804" pitchFamily="34" charset="0"/>
              </a:rPr>
              <a:t>8340353648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6687C8A-646D-BB54-0ACB-0B7AB535DC60}"/>
              </a:ext>
            </a:extLst>
          </p:cNvPr>
          <p:cNvSpPr/>
          <p:nvPr/>
        </p:nvSpPr>
        <p:spPr>
          <a:xfrm>
            <a:off x="198699" y="1187697"/>
            <a:ext cx="11578291" cy="27710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b="1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Chapter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‒ 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: Unit, measurement &amp; Dimension – [3q]</a:t>
            </a:r>
          </a:p>
          <a:p>
            <a:pPr>
              <a:lnSpc>
                <a:spcPct val="150000"/>
              </a:lnSpc>
            </a:pPr>
            <a:r>
              <a:rPr lang="en-US" sz="3200" b="1" dirty="0">
                <a:ln w="0"/>
                <a:solidFill>
                  <a:srgbClr val="66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Topic: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→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Least Count of Screw gauge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		   → Error in measurement of resistance in given circuit (diagram) will be given.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                → Dimension of constant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			</a:t>
            </a:r>
          </a:p>
        </p:txBody>
      </p:sp>
    </p:spTree>
    <p:extLst>
      <p:ext uri="{BB962C8B-B14F-4D97-AF65-F5344CB8AC3E}">
        <p14:creationId xmlns:p14="http://schemas.microsoft.com/office/powerpoint/2010/main" val="2817979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4E3ABD-85A2-CD1A-485D-4B952AA282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1070064-E173-B4F6-8650-50392C13CCBD}"/>
              </a:ext>
            </a:extLst>
          </p:cNvPr>
          <p:cNvSpPr/>
          <p:nvPr/>
        </p:nvSpPr>
        <p:spPr>
          <a:xfrm>
            <a:off x="645854" y="5956342"/>
            <a:ext cx="395172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>
                <a:ln w="0"/>
                <a:solidFill>
                  <a:srgbClr val="FFC000"/>
                </a:solidFill>
                <a:effectLst/>
                <a:latin typeface="Eras Medium ITC" panose="020B0602030504020804" pitchFamily="34" charset="0"/>
              </a:rPr>
              <a:t>Ignescent Gurukul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33B22AB-CC85-A779-7C1F-AF0CAB7EFED7}"/>
              </a:ext>
            </a:extLst>
          </p:cNvPr>
          <p:cNvSpPr/>
          <p:nvPr/>
        </p:nvSpPr>
        <p:spPr>
          <a:xfrm>
            <a:off x="8716524" y="5956342"/>
            <a:ext cx="282962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>
                <a:ln w="0"/>
                <a:solidFill>
                  <a:srgbClr val="FFC000"/>
                </a:solidFill>
                <a:effectLst/>
                <a:latin typeface="Eras Medium ITC" panose="020B0602030504020804" pitchFamily="34" charset="0"/>
              </a:rPr>
              <a:t>8340353648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2358B37-8CF8-C811-7585-6DE0D2F0189B}"/>
              </a:ext>
            </a:extLst>
          </p:cNvPr>
          <p:cNvSpPr/>
          <p:nvPr/>
        </p:nvSpPr>
        <p:spPr>
          <a:xfrm>
            <a:off x="198699" y="1187697"/>
            <a:ext cx="11578291" cy="27710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b="1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Chapter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‒ 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: Kinematics – [3q]</a:t>
            </a:r>
          </a:p>
          <a:p>
            <a:pPr>
              <a:lnSpc>
                <a:spcPct val="150000"/>
              </a:lnSpc>
            </a:pPr>
            <a:r>
              <a:rPr lang="en-US" sz="3200" b="1" dirty="0">
                <a:ln w="0"/>
                <a:solidFill>
                  <a:srgbClr val="66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Topic: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→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Percentage change in momentum.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		   → A circular motion question taken R/r from motion under gravity. 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                → A simple equation of motion question to find average.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9685169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894CA8-AF71-4D04-7E29-941B6C29C9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293CD9B-6D63-CCEC-47B3-B657D3892B46}"/>
              </a:ext>
            </a:extLst>
          </p:cNvPr>
          <p:cNvSpPr/>
          <p:nvPr/>
        </p:nvSpPr>
        <p:spPr>
          <a:xfrm>
            <a:off x="645854" y="5956342"/>
            <a:ext cx="395172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>
                <a:ln w="0"/>
                <a:solidFill>
                  <a:srgbClr val="FFC000"/>
                </a:solidFill>
                <a:effectLst/>
                <a:latin typeface="Eras Medium ITC" panose="020B0602030504020804" pitchFamily="34" charset="0"/>
              </a:rPr>
              <a:t>Ignescent Gurukul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615AD00-6050-7196-D98D-3D23ED0E3FEB}"/>
              </a:ext>
            </a:extLst>
          </p:cNvPr>
          <p:cNvSpPr/>
          <p:nvPr/>
        </p:nvSpPr>
        <p:spPr>
          <a:xfrm>
            <a:off x="8716524" y="5956342"/>
            <a:ext cx="282962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>
                <a:ln w="0"/>
                <a:solidFill>
                  <a:srgbClr val="FFC000"/>
                </a:solidFill>
                <a:effectLst/>
                <a:latin typeface="Eras Medium ITC" panose="020B0602030504020804" pitchFamily="34" charset="0"/>
              </a:rPr>
              <a:t>8340353648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B0339CA-F59B-BEB4-FE97-7F24B5A471AC}"/>
              </a:ext>
            </a:extLst>
          </p:cNvPr>
          <p:cNvSpPr/>
          <p:nvPr/>
        </p:nvSpPr>
        <p:spPr>
          <a:xfrm>
            <a:off x="198699" y="1187697"/>
            <a:ext cx="8394695" cy="27710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b="1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Chapter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‒ 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: Motion – [2q]</a:t>
            </a:r>
          </a:p>
          <a:p>
            <a:pPr>
              <a:lnSpc>
                <a:spcPct val="150000"/>
              </a:lnSpc>
            </a:pPr>
            <a:r>
              <a:rPr lang="en-US" sz="3200" b="1" dirty="0">
                <a:ln w="0"/>
                <a:solidFill>
                  <a:srgbClr val="66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Topic: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→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Equation involving F = Ma and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		   → One question from Banking.</a:t>
            </a:r>
          </a:p>
          <a:p>
            <a:pPr>
              <a:lnSpc>
                <a:spcPct val="150000"/>
              </a:lnSpc>
            </a:pP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9203204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657837-C28A-3248-945F-56BF8F5DDC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E7E40D0-0AE5-6A3B-232E-693A3A151F91}"/>
              </a:ext>
            </a:extLst>
          </p:cNvPr>
          <p:cNvSpPr/>
          <p:nvPr/>
        </p:nvSpPr>
        <p:spPr>
          <a:xfrm>
            <a:off x="645854" y="5956342"/>
            <a:ext cx="395172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>
                <a:ln w="0"/>
                <a:solidFill>
                  <a:srgbClr val="FFC000"/>
                </a:solidFill>
                <a:effectLst/>
                <a:latin typeface="Eras Medium ITC" panose="020B0602030504020804" pitchFamily="34" charset="0"/>
              </a:rPr>
              <a:t>Ignescent Gurukul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2EEAD9E-41AA-523A-D3C1-4CAF5B0E785E}"/>
              </a:ext>
            </a:extLst>
          </p:cNvPr>
          <p:cNvSpPr/>
          <p:nvPr/>
        </p:nvSpPr>
        <p:spPr>
          <a:xfrm>
            <a:off x="8716524" y="5956342"/>
            <a:ext cx="282962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>
                <a:ln w="0"/>
                <a:solidFill>
                  <a:srgbClr val="FFC000"/>
                </a:solidFill>
                <a:effectLst/>
                <a:latin typeface="Eras Medium ITC" panose="020B0602030504020804" pitchFamily="34" charset="0"/>
              </a:rPr>
              <a:t>8340353648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5B24A28-5BD5-9B23-B458-F8CDE452D4A0}"/>
              </a:ext>
            </a:extLst>
          </p:cNvPr>
          <p:cNvSpPr/>
          <p:nvPr/>
        </p:nvSpPr>
        <p:spPr>
          <a:xfrm>
            <a:off x="198699" y="1187697"/>
            <a:ext cx="8394695" cy="332501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b="1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Chapter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‒ 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: Work, Power, Energy – [3q]</a:t>
            </a:r>
          </a:p>
          <a:p>
            <a:pPr>
              <a:lnSpc>
                <a:spcPct val="150000"/>
              </a:lnSpc>
            </a:pPr>
            <a:r>
              <a:rPr lang="en-US" sz="3200" b="1" dirty="0">
                <a:ln w="0"/>
                <a:solidFill>
                  <a:srgbClr val="66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Topic: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→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Properties related to collision.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		   → Work done by non-conservative force.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                → Finding Power</a:t>
            </a:r>
          </a:p>
          <a:p>
            <a:pPr>
              <a:lnSpc>
                <a:spcPct val="150000"/>
              </a:lnSpc>
            </a:pP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8588282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4FCF45-E1FC-263A-D5EA-FA6C0B277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6837A4C-2135-9F4E-2F67-23F3206385D0}"/>
              </a:ext>
            </a:extLst>
          </p:cNvPr>
          <p:cNvSpPr/>
          <p:nvPr/>
        </p:nvSpPr>
        <p:spPr>
          <a:xfrm>
            <a:off x="645854" y="5956342"/>
            <a:ext cx="395172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>
                <a:ln w="0"/>
                <a:solidFill>
                  <a:srgbClr val="FFC000"/>
                </a:solidFill>
                <a:effectLst/>
                <a:latin typeface="Eras Medium ITC" panose="020B0602030504020804" pitchFamily="34" charset="0"/>
              </a:rPr>
              <a:t>Ignescent Gurukul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06E7354-42B9-47DC-74BF-6CDEE392D2A7}"/>
              </a:ext>
            </a:extLst>
          </p:cNvPr>
          <p:cNvSpPr/>
          <p:nvPr/>
        </p:nvSpPr>
        <p:spPr>
          <a:xfrm>
            <a:off x="8716524" y="5956342"/>
            <a:ext cx="282962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>
                <a:ln w="0"/>
                <a:solidFill>
                  <a:srgbClr val="FFC000"/>
                </a:solidFill>
                <a:effectLst/>
                <a:latin typeface="Eras Medium ITC" panose="020B0602030504020804" pitchFamily="34" charset="0"/>
              </a:rPr>
              <a:t>8340353648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8E6EC8A-0E34-D217-0C0C-DC8EEC72F9B1}"/>
              </a:ext>
            </a:extLst>
          </p:cNvPr>
          <p:cNvSpPr/>
          <p:nvPr/>
        </p:nvSpPr>
        <p:spPr>
          <a:xfrm>
            <a:off x="198699" y="1187697"/>
            <a:ext cx="11747495" cy="39713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b="1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Chapter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‒ 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5: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Rotational Motion – [3q]</a:t>
            </a:r>
          </a:p>
          <a:p>
            <a:pPr>
              <a:lnSpc>
                <a:spcPct val="150000"/>
              </a:lnSpc>
            </a:pPr>
            <a:r>
              <a:rPr lang="en-US" sz="3200" b="1" dirty="0">
                <a:ln w="0"/>
                <a:solidFill>
                  <a:srgbClr val="66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Topic: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→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Simple Torque.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		   → 1 property question related to angular momentum or Property of rotational 				motion.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                → Equation of Rotational motion.</a:t>
            </a:r>
          </a:p>
          <a:p>
            <a:pPr>
              <a:lnSpc>
                <a:spcPct val="150000"/>
              </a:lnSpc>
            </a:pP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325688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14A783-0C7B-733A-F3CB-C4CCEF9633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B162238-A4B3-9704-1FB1-CC517BAE6848}"/>
              </a:ext>
            </a:extLst>
          </p:cNvPr>
          <p:cNvSpPr/>
          <p:nvPr/>
        </p:nvSpPr>
        <p:spPr>
          <a:xfrm>
            <a:off x="645854" y="5956342"/>
            <a:ext cx="395172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>
                <a:ln w="0"/>
                <a:solidFill>
                  <a:srgbClr val="FFC000"/>
                </a:solidFill>
                <a:effectLst/>
                <a:latin typeface="Eras Medium ITC" panose="020B0602030504020804" pitchFamily="34" charset="0"/>
              </a:rPr>
              <a:t>Ignescent Gurukul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EFA311C-0AA3-A778-F4C1-16CCFE6D6804}"/>
              </a:ext>
            </a:extLst>
          </p:cNvPr>
          <p:cNvSpPr/>
          <p:nvPr/>
        </p:nvSpPr>
        <p:spPr>
          <a:xfrm>
            <a:off x="8716524" y="5956342"/>
            <a:ext cx="282962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>
                <a:ln w="0"/>
                <a:solidFill>
                  <a:srgbClr val="FFC000"/>
                </a:solidFill>
                <a:effectLst/>
                <a:latin typeface="Eras Medium ITC" panose="020B0602030504020804" pitchFamily="34" charset="0"/>
              </a:rPr>
              <a:t>8340353648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4A585A7-4D06-519B-1535-A7DCA508990C}"/>
              </a:ext>
            </a:extLst>
          </p:cNvPr>
          <p:cNvSpPr/>
          <p:nvPr/>
        </p:nvSpPr>
        <p:spPr>
          <a:xfrm>
            <a:off x="198699" y="1187697"/>
            <a:ext cx="10321817" cy="205511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b="1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Chapter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‒ 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6: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Gravitation – [2q]</a:t>
            </a:r>
          </a:p>
          <a:p>
            <a:pPr>
              <a:lnSpc>
                <a:spcPct val="150000"/>
              </a:lnSpc>
            </a:pPr>
            <a:r>
              <a:rPr lang="en-US" sz="3200" b="1" dirty="0">
                <a:ln w="0"/>
                <a:solidFill>
                  <a:srgbClr val="66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Topic: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→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Finding potential energy.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		   → Any standard value question.</a:t>
            </a:r>
          </a:p>
        </p:txBody>
      </p:sp>
    </p:spTree>
    <p:extLst>
      <p:ext uri="{BB962C8B-B14F-4D97-AF65-F5344CB8AC3E}">
        <p14:creationId xmlns:p14="http://schemas.microsoft.com/office/powerpoint/2010/main" val="3942461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1CF598-BEFA-84D8-AD3A-7B22F2EBED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D2C948A-1514-C548-2C34-10CD250BB6DC}"/>
              </a:ext>
            </a:extLst>
          </p:cNvPr>
          <p:cNvSpPr/>
          <p:nvPr/>
        </p:nvSpPr>
        <p:spPr>
          <a:xfrm>
            <a:off x="645854" y="5956342"/>
            <a:ext cx="395172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>
                <a:ln w="0"/>
                <a:solidFill>
                  <a:srgbClr val="FFC000"/>
                </a:solidFill>
                <a:effectLst/>
                <a:latin typeface="Eras Medium ITC" panose="020B0602030504020804" pitchFamily="34" charset="0"/>
              </a:rPr>
              <a:t>Ignescent Gurukul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7555CD5-62CF-8232-523F-01ED7BE6B23D}"/>
              </a:ext>
            </a:extLst>
          </p:cNvPr>
          <p:cNvSpPr/>
          <p:nvPr/>
        </p:nvSpPr>
        <p:spPr>
          <a:xfrm>
            <a:off x="8716524" y="5956342"/>
            <a:ext cx="282962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>
                <a:ln w="0"/>
                <a:solidFill>
                  <a:srgbClr val="FFC000"/>
                </a:solidFill>
                <a:effectLst/>
                <a:latin typeface="Eras Medium ITC" panose="020B0602030504020804" pitchFamily="34" charset="0"/>
              </a:rPr>
              <a:t>8340353648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AB3E138-3E7C-9FDC-E94A-5843C9D77A3F}"/>
              </a:ext>
            </a:extLst>
          </p:cNvPr>
          <p:cNvSpPr/>
          <p:nvPr/>
        </p:nvSpPr>
        <p:spPr>
          <a:xfrm>
            <a:off x="198699" y="1187697"/>
            <a:ext cx="10321817" cy="205511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b="1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Chapter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‒ 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7: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Solid – [2q]</a:t>
            </a:r>
          </a:p>
          <a:p>
            <a:pPr>
              <a:lnSpc>
                <a:spcPct val="150000"/>
              </a:lnSpc>
            </a:pPr>
            <a:r>
              <a:rPr lang="en-US" sz="3200" b="1" dirty="0">
                <a:ln w="0"/>
                <a:solidFill>
                  <a:srgbClr val="66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Topic: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→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Poisson's Ratio.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		   → Elastic Property.</a:t>
            </a:r>
          </a:p>
        </p:txBody>
      </p:sp>
    </p:spTree>
    <p:extLst>
      <p:ext uri="{BB962C8B-B14F-4D97-AF65-F5344CB8AC3E}">
        <p14:creationId xmlns:p14="http://schemas.microsoft.com/office/powerpoint/2010/main" val="40424654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E5A9EA-70EA-6AAF-FB30-7C65480B2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D04AA84-E612-BB0A-3048-A44C7BB6DBDC}"/>
              </a:ext>
            </a:extLst>
          </p:cNvPr>
          <p:cNvSpPr/>
          <p:nvPr/>
        </p:nvSpPr>
        <p:spPr>
          <a:xfrm>
            <a:off x="645854" y="5956342"/>
            <a:ext cx="395172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>
                <a:ln w="0"/>
                <a:solidFill>
                  <a:srgbClr val="FFC000"/>
                </a:solidFill>
                <a:effectLst/>
                <a:latin typeface="Eras Medium ITC" panose="020B0602030504020804" pitchFamily="34" charset="0"/>
              </a:rPr>
              <a:t>Ignescent Gurukul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94D3C49-5F72-ED75-3A5D-326BDA1245BB}"/>
              </a:ext>
            </a:extLst>
          </p:cNvPr>
          <p:cNvSpPr/>
          <p:nvPr/>
        </p:nvSpPr>
        <p:spPr>
          <a:xfrm>
            <a:off x="8716524" y="5956342"/>
            <a:ext cx="282962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>
                <a:ln w="0"/>
                <a:solidFill>
                  <a:srgbClr val="FFC000"/>
                </a:solidFill>
                <a:effectLst/>
                <a:latin typeface="Eras Medium ITC" panose="020B0602030504020804" pitchFamily="34" charset="0"/>
              </a:rPr>
              <a:t>8340353648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0DB0A59-DA50-181F-F3DD-9A3319F7FC44}"/>
              </a:ext>
            </a:extLst>
          </p:cNvPr>
          <p:cNvSpPr/>
          <p:nvPr/>
        </p:nvSpPr>
        <p:spPr>
          <a:xfrm>
            <a:off x="198699" y="1187697"/>
            <a:ext cx="10321817" cy="205511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b="1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Chapter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‒ 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8: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Fluids – [2q]</a:t>
            </a:r>
          </a:p>
          <a:p>
            <a:pPr>
              <a:lnSpc>
                <a:spcPct val="150000"/>
              </a:lnSpc>
            </a:pPr>
            <a:r>
              <a:rPr lang="en-US" sz="3200" b="1" dirty="0">
                <a:ln w="0"/>
                <a:solidFill>
                  <a:srgbClr val="66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Topic: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→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Stoke’s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 Law.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		   → Surface energy question.</a:t>
            </a:r>
          </a:p>
        </p:txBody>
      </p:sp>
    </p:spTree>
    <p:extLst>
      <p:ext uri="{BB962C8B-B14F-4D97-AF65-F5344CB8AC3E}">
        <p14:creationId xmlns:p14="http://schemas.microsoft.com/office/powerpoint/2010/main" val="16188104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D90CA1-DF90-F26D-A9B8-8A4BAB356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8AFB25F-53FA-CAB9-2A15-C027D1662364}"/>
              </a:ext>
            </a:extLst>
          </p:cNvPr>
          <p:cNvSpPr/>
          <p:nvPr/>
        </p:nvSpPr>
        <p:spPr>
          <a:xfrm>
            <a:off x="645854" y="5956342"/>
            <a:ext cx="395172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>
                <a:ln w="0"/>
                <a:solidFill>
                  <a:srgbClr val="FFC000"/>
                </a:solidFill>
                <a:effectLst/>
                <a:latin typeface="Eras Medium ITC" panose="020B0602030504020804" pitchFamily="34" charset="0"/>
              </a:rPr>
              <a:t>Ignescent Gurukul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29FBE26-D757-25DE-0E3C-81644358A2F3}"/>
              </a:ext>
            </a:extLst>
          </p:cNvPr>
          <p:cNvSpPr/>
          <p:nvPr/>
        </p:nvSpPr>
        <p:spPr>
          <a:xfrm>
            <a:off x="8716524" y="5956342"/>
            <a:ext cx="282962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>
                <a:ln w="0"/>
                <a:solidFill>
                  <a:srgbClr val="FFC000"/>
                </a:solidFill>
                <a:effectLst/>
                <a:latin typeface="Eras Medium ITC" panose="020B0602030504020804" pitchFamily="34" charset="0"/>
              </a:rPr>
              <a:t>8340353648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E626AFC-D976-BEE0-1CED-2EB286570472}"/>
              </a:ext>
            </a:extLst>
          </p:cNvPr>
          <p:cNvSpPr/>
          <p:nvPr/>
        </p:nvSpPr>
        <p:spPr>
          <a:xfrm>
            <a:off x="198699" y="1187697"/>
            <a:ext cx="10321817" cy="205511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b="1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Chapter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‒ 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9: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TPM – [2q]</a:t>
            </a:r>
          </a:p>
          <a:p>
            <a:pPr>
              <a:lnSpc>
                <a:spcPct val="150000"/>
              </a:lnSpc>
            </a:pPr>
            <a:r>
              <a:rPr lang="en-US" sz="3200" b="1" dirty="0">
                <a:ln w="0"/>
                <a:solidFill>
                  <a:srgbClr val="66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Topic: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→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K equivalent.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		   → Newton’s Laws of Cooling.</a:t>
            </a:r>
          </a:p>
        </p:txBody>
      </p:sp>
    </p:spTree>
    <p:extLst>
      <p:ext uri="{BB962C8B-B14F-4D97-AF65-F5344CB8AC3E}">
        <p14:creationId xmlns:p14="http://schemas.microsoft.com/office/powerpoint/2010/main" val="35280529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BDE215-B6D6-2E76-5687-18D62E4970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61317DB-C4E5-31E2-3E7E-8ABF66164F28}"/>
              </a:ext>
            </a:extLst>
          </p:cNvPr>
          <p:cNvSpPr/>
          <p:nvPr/>
        </p:nvSpPr>
        <p:spPr>
          <a:xfrm>
            <a:off x="645854" y="5956342"/>
            <a:ext cx="395172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>
                <a:ln w="0"/>
                <a:solidFill>
                  <a:srgbClr val="FFC000"/>
                </a:solidFill>
                <a:effectLst/>
                <a:latin typeface="Eras Medium ITC" panose="020B0602030504020804" pitchFamily="34" charset="0"/>
              </a:rPr>
              <a:t>Ignescent Gurukul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40AC262-C046-78D2-7C4B-EEA21FD15F26}"/>
              </a:ext>
            </a:extLst>
          </p:cNvPr>
          <p:cNvSpPr/>
          <p:nvPr/>
        </p:nvSpPr>
        <p:spPr>
          <a:xfrm>
            <a:off x="8716524" y="5956342"/>
            <a:ext cx="282962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>
                <a:ln w="0"/>
                <a:solidFill>
                  <a:srgbClr val="FFC000"/>
                </a:solidFill>
                <a:effectLst/>
                <a:latin typeface="Eras Medium ITC" panose="020B0602030504020804" pitchFamily="34" charset="0"/>
              </a:rPr>
              <a:t>8340353648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D68500A-B501-0683-1B05-2922E0E2665B}"/>
              </a:ext>
            </a:extLst>
          </p:cNvPr>
          <p:cNvSpPr/>
          <p:nvPr/>
        </p:nvSpPr>
        <p:spPr>
          <a:xfrm>
            <a:off x="198699" y="1187697"/>
            <a:ext cx="10321817" cy="147835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b="1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Chapter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‒ 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10: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Thermodynamics – [1q]</a:t>
            </a:r>
          </a:p>
          <a:p>
            <a:pPr>
              <a:lnSpc>
                <a:spcPct val="150000"/>
              </a:lnSpc>
            </a:pPr>
            <a:r>
              <a:rPr lang="en-US" sz="3200" b="1" dirty="0">
                <a:ln w="0"/>
                <a:solidFill>
                  <a:srgbClr val="66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Topic: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→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Work Done.		</a:t>
            </a:r>
          </a:p>
        </p:txBody>
      </p:sp>
    </p:spTree>
    <p:extLst>
      <p:ext uri="{BB962C8B-B14F-4D97-AF65-F5344CB8AC3E}">
        <p14:creationId xmlns:p14="http://schemas.microsoft.com/office/powerpoint/2010/main" val="31468421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D1B5DA-998E-7857-A724-1C971D0053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CB17DAC-AFAF-02BA-7AFD-03776BE28602}"/>
              </a:ext>
            </a:extLst>
          </p:cNvPr>
          <p:cNvSpPr/>
          <p:nvPr/>
        </p:nvSpPr>
        <p:spPr>
          <a:xfrm>
            <a:off x="645854" y="5956342"/>
            <a:ext cx="395172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>
                <a:ln w="0"/>
                <a:solidFill>
                  <a:srgbClr val="FFC000"/>
                </a:solidFill>
                <a:effectLst/>
                <a:latin typeface="Eras Medium ITC" panose="020B0602030504020804" pitchFamily="34" charset="0"/>
              </a:rPr>
              <a:t>Ignescent Gurukul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63B0287-04A4-8011-ADCD-D31EB8C0C9B6}"/>
              </a:ext>
            </a:extLst>
          </p:cNvPr>
          <p:cNvSpPr/>
          <p:nvPr/>
        </p:nvSpPr>
        <p:spPr>
          <a:xfrm>
            <a:off x="8716524" y="5956342"/>
            <a:ext cx="282962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>
                <a:ln w="0"/>
                <a:solidFill>
                  <a:srgbClr val="FFC000"/>
                </a:solidFill>
                <a:effectLst/>
                <a:latin typeface="Eras Medium ITC" panose="020B0602030504020804" pitchFamily="34" charset="0"/>
              </a:rPr>
              <a:t>8340353648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5DD8365-5655-F460-F1E7-FD7735B567DA}"/>
              </a:ext>
            </a:extLst>
          </p:cNvPr>
          <p:cNvSpPr/>
          <p:nvPr/>
        </p:nvSpPr>
        <p:spPr>
          <a:xfrm>
            <a:off x="198699" y="1187697"/>
            <a:ext cx="10321817" cy="205511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b="1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Chapter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‒ 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11: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Kinetic Theory – [2q]</a:t>
            </a:r>
          </a:p>
          <a:p>
            <a:pPr>
              <a:lnSpc>
                <a:spcPct val="150000"/>
              </a:lnSpc>
            </a:pPr>
            <a:r>
              <a:rPr lang="en-US" sz="3200" b="1" dirty="0">
                <a:ln w="0"/>
                <a:solidFill>
                  <a:srgbClr val="66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Topic: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→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rms speed with in line formula.	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		   →	 Change in momentum from KT motion.</a:t>
            </a:r>
          </a:p>
        </p:txBody>
      </p:sp>
    </p:spTree>
    <p:extLst>
      <p:ext uri="{BB962C8B-B14F-4D97-AF65-F5344CB8AC3E}">
        <p14:creationId xmlns:p14="http://schemas.microsoft.com/office/powerpoint/2010/main" val="29330609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2D55FA-B38D-5121-7EF3-94DF97DE66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8EBB3FB-A523-572B-8DAA-A710E7B11610}"/>
              </a:ext>
            </a:extLst>
          </p:cNvPr>
          <p:cNvSpPr/>
          <p:nvPr/>
        </p:nvSpPr>
        <p:spPr>
          <a:xfrm>
            <a:off x="645854" y="5956342"/>
            <a:ext cx="395172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>
                <a:ln w="0"/>
                <a:solidFill>
                  <a:srgbClr val="FFC000"/>
                </a:solidFill>
                <a:effectLst/>
                <a:latin typeface="Eras Medium ITC" panose="020B0602030504020804" pitchFamily="34" charset="0"/>
              </a:rPr>
              <a:t>Ignescent Gurukul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6C1B358-A34B-007A-6B0B-9AD26276BE08}"/>
              </a:ext>
            </a:extLst>
          </p:cNvPr>
          <p:cNvSpPr/>
          <p:nvPr/>
        </p:nvSpPr>
        <p:spPr>
          <a:xfrm>
            <a:off x="8716524" y="5956342"/>
            <a:ext cx="282962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>
                <a:ln w="0"/>
                <a:solidFill>
                  <a:srgbClr val="FFC000"/>
                </a:solidFill>
                <a:effectLst/>
                <a:latin typeface="Eras Medium ITC" panose="020B0602030504020804" pitchFamily="34" charset="0"/>
              </a:rPr>
              <a:t>8340353648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33D3CEA-DE08-DE07-A90E-C78CD2A2B369}"/>
              </a:ext>
            </a:extLst>
          </p:cNvPr>
          <p:cNvSpPr/>
          <p:nvPr/>
        </p:nvSpPr>
        <p:spPr>
          <a:xfrm>
            <a:off x="198699" y="1187697"/>
            <a:ext cx="10321817" cy="205511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b="1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Chapter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‒ 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12: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Oscillation(S.h.m) – [2q]</a:t>
            </a:r>
          </a:p>
          <a:p>
            <a:pPr>
              <a:lnSpc>
                <a:spcPct val="150000"/>
              </a:lnSpc>
            </a:pPr>
            <a:r>
              <a:rPr lang="en-US" sz="3200" b="1" dirty="0">
                <a:ln w="0"/>
                <a:solidFill>
                  <a:srgbClr val="66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Topic: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→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Two spring system.	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		   →	 Time Oscillation NCERT.</a:t>
            </a:r>
          </a:p>
        </p:txBody>
      </p:sp>
    </p:spTree>
    <p:extLst>
      <p:ext uri="{BB962C8B-B14F-4D97-AF65-F5344CB8AC3E}">
        <p14:creationId xmlns:p14="http://schemas.microsoft.com/office/powerpoint/2010/main" val="35474562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27137C-72A2-6C89-ED2E-3C7EB360A3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0E4F836-FC3E-FC08-50B6-0E5C6E50FB19}"/>
              </a:ext>
            </a:extLst>
          </p:cNvPr>
          <p:cNvSpPr/>
          <p:nvPr/>
        </p:nvSpPr>
        <p:spPr>
          <a:xfrm>
            <a:off x="645854" y="5956342"/>
            <a:ext cx="395172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>
                <a:ln w="0"/>
                <a:solidFill>
                  <a:srgbClr val="FFC000"/>
                </a:solidFill>
                <a:effectLst/>
                <a:latin typeface="Eras Medium ITC" panose="020B0602030504020804" pitchFamily="34" charset="0"/>
              </a:rPr>
              <a:t>Ignescent Gurukul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172C826-B631-E692-67E1-F4BB4866D9BE}"/>
              </a:ext>
            </a:extLst>
          </p:cNvPr>
          <p:cNvSpPr/>
          <p:nvPr/>
        </p:nvSpPr>
        <p:spPr>
          <a:xfrm>
            <a:off x="8716524" y="5956342"/>
            <a:ext cx="282962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>
                <a:ln w="0"/>
                <a:solidFill>
                  <a:srgbClr val="FFC000"/>
                </a:solidFill>
                <a:effectLst/>
                <a:latin typeface="Eras Medium ITC" panose="020B0602030504020804" pitchFamily="34" charset="0"/>
              </a:rPr>
              <a:t>8340353648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B409BF6-7789-6D83-81FE-16839941CC0C}"/>
              </a:ext>
            </a:extLst>
          </p:cNvPr>
          <p:cNvSpPr/>
          <p:nvPr/>
        </p:nvSpPr>
        <p:spPr>
          <a:xfrm>
            <a:off x="198699" y="1187697"/>
            <a:ext cx="10321817" cy="205511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b="1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Chapter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‒ 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13: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Waves – [2q]</a:t>
            </a:r>
          </a:p>
          <a:p>
            <a:pPr>
              <a:lnSpc>
                <a:spcPct val="150000"/>
              </a:lnSpc>
            </a:pPr>
            <a:r>
              <a:rPr lang="en-US" sz="3200" b="1" dirty="0">
                <a:ln w="0"/>
                <a:solidFill>
                  <a:srgbClr val="66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Topic: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→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Equation of waves.	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		   →	 Intensity of wave with phase difference.</a:t>
            </a:r>
          </a:p>
        </p:txBody>
      </p:sp>
    </p:spTree>
    <p:extLst>
      <p:ext uri="{BB962C8B-B14F-4D97-AF65-F5344CB8AC3E}">
        <p14:creationId xmlns:p14="http://schemas.microsoft.com/office/powerpoint/2010/main" val="17783259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361E9B-A5C8-31C4-C423-0702DD478C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52335BE-A95E-179F-50E7-8BB86D9B6C33}"/>
              </a:ext>
            </a:extLst>
          </p:cNvPr>
          <p:cNvSpPr/>
          <p:nvPr/>
        </p:nvSpPr>
        <p:spPr>
          <a:xfrm>
            <a:off x="645854" y="5956342"/>
            <a:ext cx="395172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>
                <a:ln w="0"/>
                <a:solidFill>
                  <a:srgbClr val="FFC000"/>
                </a:solidFill>
                <a:effectLst/>
                <a:latin typeface="Eras Medium ITC" panose="020B0602030504020804" pitchFamily="34" charset="0"/>
              </a:rPr>
              <a:t>Ignescent Gurukul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2CC8C18-487C-5ACC-729C-BD05391B98DE}"/>
              </a:ext>
            </a:extLst>
          </p:cNvPr>
          <p:cNvSpPr/>
          <p:nvPr/>
        </p:nvSpPr>
        <p:spPr>
          <a:xfrm>
            <a:off x="8716524" y="5956342"/>
            <a:ext cx="282962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>
                <a:ln w="0"/>
                <a:solidFill>
                  <a:srgbClr val="FFC000"/>
                </a:solidFill>
                <a:effectLst/>
                <a:latin typeface="Eras Medium ITC" panose="020B0602030504020804" pitchFamily="34" charset="0"/>
              </a:rPr>
              <a:t>8340353648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E9C8B59-779D-B13D-196B-9E5F26A2A907}"/>
              </a:ext>
            </a:extLst>
          </p:cNvPr>
          <p:cNvSpPr/>
          <p:nvPr/>
        </p:nvSpPr>
        <p:spPr>
          <a:xfrm>
            <a:off x="198699" y="1187697"/>
            <a:ext cx="10321817" cy="371710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b="1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Chapter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‒ 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14: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Electrostatics – [5q]</a:t>
            </a:r>
          </a:p>
          <a:p>
            <a:pPr>
              <a:lnSpc>
                <a:spcPct val="150000"/>
              </a:lnSpc>
            </a:pPr>
            <a:r>
              <a:rPr lang="en-US" sz="3200" b="1" dirty="0">
                <a:ln w="0"/>
                <a:solidFill>
                  <a:srgbClr val="66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Topic: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→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Flux.	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		   →	 Wire/Plates field.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                → Sphere connection.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                → Capacitance Energy with battery connection.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                → Torque/P.E. on dipole</a:t>
            </a:r>
          </a:p>
        </p:txBody>
      </p:sp>
    </p:spTree>
    <p:extLst>
      <p:ext uri="{BB962C8B-B14F-4D97-AF65-F5344CB8AC3E}">
        <p14:creationId xmlns:p14="http://schemas.microsoft.com/office/powerpoint/2010/main" val="10532846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1D6671-851F-2564-1A74-3399B02CC9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BFDEC14-0113-55E0-C2E4-EE9AC28BCE8C}"/>
              </a:ext>
            </a:extLst>
          </p:cNvPr>
          <p:cNvSpPr/>
          <p:nvPr/>
        </p:nvSpPr>
        <p:spPr>
          <a:xfrm>
            <a:off x="645854" y="5956342"/>
            <a:ext cx="395172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>
                <a:ln w="0"/>
                <a:solidFill>
                  <a:srgbClr val="FFC000"/>
                </a:solidFill>
                <a:effectLst/>
                <a:latin typeface="Eras Medium ITC" panose="020B0602030504020804" pitchFamily="34" charset="0"/>
              </a:rPr>
              <a:t>Ignescent Gurukul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01AD746-D4EB-F9DE-96E3-90A2DC1CF945}"/>
              </a:ext>
            </a:extLst>
          </p:cNvPr>
          <p:cNvSpPr/>
          <p:nvPr/>
        </p:nvSpPr>
        <p:spPr>
          <a:xfrm>
            <a:off x="8716524" y="5956342"/>
            <a:ext cx="282962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>
                <a:ln w="0"/>
                <a:solidFill>
                  <a:srgbClr val="FFC000"/>
                </a:solidFill>
                <a:effectLst/>
                <a:latin typeface="Eras Medium ITC" panose="020B0602030504020804" pitchFamily="34" charset="0"/>
              </a:rPr>
              <a:t>8340353648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DD9AE281-114A-A82F-551D-6758A9A9C1EA}"/>
                  </a:ext>
                </a:extLst>
              </p:cNvPr>
              <p:cNvSpPr/>
              <p:nvPr/>
            </p:nvSpPr>
            <p:spPr>
              <a:xfrm>
                <a:off x="198699" y="1187697"/>
                <a:ext cx="10321817" cy="2609112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3200" b="1" dirty="0">
                    <a:ln w="0"/>
                    <a:solidFill>
                      <a:srgbClr val="FFFF0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Chapter</a:t>
                </a:r>
                <a:r>
                  <a:rPr lang="en-US" sz="3200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 </a:t>
                </a:r>
                <a:r>
                  <a:rPr lang="en-US" sz="3200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Cambria Math" panose="02040503050406030204" pitchFamily="18" charset="0"/>
                    <a:ea typeface="Cambria Math" panose="02040503050406030204" pitchFamily="18" charset="0"/>
                  </a:rPr>
                  <a:t>‒ </a:t>
                </a:r>
                <a:r>
                  <a:rPr lang="en-US" sz="3200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15:</a:t>
                </a:r>
                <a:r>
                  <a:rPr lang="en-US" sz="3200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Cambria Math" panose="02040503050406030204" pitchFamily="18" charset="0"/>
                    <a:ea typeface="Cambria Math" panose="02040503050406030204" pitchFamily="18" charset="0"/>
                  </a:rPr>
                  <a:t> Current Electricity – [2q]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3200" b="1" dirty="0">
                    <a:ln w="0"/>
                    <a:solidFill>
                      <a:srgbClr val="66FFFF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Cambria Math" panose="02040503050406030204" pitchFamily="18" charset="0"/>
                    <a:ea typeface="Cambria Math" panose="02040503050406030204" pitchFamily="18" charset="0"/>
                  </a:rPr>
                  <a:t>Topic:</a:t>
                </a:r>
                <a:r>
                  <a:rPr lang="en-US" sz="3200" b="1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sz="2400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Cambria Math" panose="02040503050406030204" pitchFamily="18" charset="0"/>
                    <a:ea typeface="Cambria Math" panose="02040503050406030204" pitchFamily="18" charset="0"/>
                  </a:rPr>
                  <a:t>→</a:t>
                </a:r>
                <a:r>
                  <a:rPr lang="en-US" sz="3200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sz="2400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Cambria Math" panose="02040503050406030204" pitchFamily="18" charset="0"/>
                    <a:ea typeface="Cambria Math" panose="02040503050406030204" pitchFamily="18" charset="0"/>
                  </a:rPr>
                  <a:t>Basic Form (elementary).	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400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         →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 smtClean="0">
                            <a:ln w="0"/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400" b="0" i="1" dirty="0" smtClean="0">
                            <a:ln w="0"/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IN" sz="2400" b="0" i="1" dirty="0" smtClean="0">
                            <a:ln w="0"/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</m:sub>
                    </m:sSub>
                    <m:r>
                      <a:rPr lang="en-US" sz="2400" i="1" dirty="0" smtClean="0">
                        <a:ln w="0"/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r>
                      <a:rPr lang="en-US" sz="2400" i="1" dirty="0" smtClean="0">
                        <a:ln w="0"/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𝜏</m:t>
                    </m:r>
                  </m:oMath>
                </a14:m>
                <a:r>
                  <a:rPr lang="en-US" sz="2400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Cambria Math" panose="02040503050406030204" pitchFamily="18" charset="0"/>
                    <a:ea typeface="Cambria Math" panose="02040503050406030204" pitchFamily="18" charset="0"/>
                  </a:rPr>
                  <a:t>) graph.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400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         → Power Loss.</a:t>
                </a:r>
              </a:p>
            </p:txBody>
          </p:sp>
        </mc:Choice>
        <mc:Fallback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DD9AE281-114A-A82F-551D-6758A9A9C1E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699" y="1187697"/>
                <a:ext cx="10321817" cy="2609112"/>
              </a:xfrm>
              <a:prstGeom prst="rect">
                <a:avLst/>
              </a:prstGeom>
              <a:blipFill>
                <a:blip r:embed="rId2"/>
                <a:stretch>
                  <a:fillRect l="-1654" b="-5374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155909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36C14C-4CB7-BB70-2D3E-5C2E043558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5091595-8DB5-F131-9FA5-3F5953C7273D}"/>
              </a:ext>
            </a:extLst>
          </p:cNvPr>
          <p:cNvSpPr/>
          <p:nvPr/>
        </p:nvSpPr>
        <p:spPr>
          <a:xfrm>
            <a:off x="645854" y="5956342"/>
            <a:ext cx="395172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>
                <a:ln w="0"/>
                <a:solidFill>
                  <a:srgbClr val="FFC000"/>
                </a:solidFill>
                <a:effectLst/>
                <a:latin typeface="Eras Medium ITC" panose="020B0602030504020804" pitchFamily="34" charset="0"/>
              </a:rPr>
              <a:t>Ignescent Gurukul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0DB6657-48E4-C6D4-0AA0-CC83AC7EEC9C}"/>
              </a:ext>
            </a:extLst>
          </p:cNvPr>
          <p:cNvSpPr/>
          <p:nvPr/>
        </p:nvSpPr>
        <p:spPr>
          <a:xfrm>
            <a:off x="8716524" y="5956342"/>
            <a:ext cx="282962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>
                <a:ln w="0"/>
                <a:solidFill>
                  <a:srgbClr val="FFC000"/>
                </a:solidFill>
                <a:effectLst/>
                <a:latin typeface="Eras Medium ITC" panose="020B0602030504020804" pitchFamily="34" charset="0"/>
              </a:rPr>
              <a:t>8340353648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9C85FA8-54E0-9F9B-8DC0-EA0E09EDB5CB}"/>
              </a:ext>
            </a:extLst>
          </p:cNvPr>
          <p:cNvSpPr/>
          <p:nvPr/>
        </p:nvSpPr>
        <p:spPr>
          <a:xfrm>
            <a:off x="198699" y="1187697"/>
            <a:ext cx="10321817" cy="427110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b="1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Chapter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‒ 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16: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Magnetism, A.C., EMI– [6q]</a:t>
            </a:r>
          </a:p>
          <a:p>
            <a:pPr>
              <a:lnSpc>
                <a:spcPct val="150000"/>
              </a:lnSpc>
            </a:pPr>
            <a:r>
              <a:rPr lang="en-US" sz="3200" b="1" dirty="0">
                <a:ln w="0"/>
                <a:solidFill>
                  <a:srgbClr val="66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Topic: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→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Magnetic Moment.	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		   →	 Properties of magnetic material.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                → Charge motion ratio type.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                → Inductor energy.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		   → Any Law Property.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                → EMW Properties use.</a:t>
            </a:r>
          </a:p>
        </p:txBody>
      </p:sp>
    </p:spTree>
    <p:extLst>
      <p:ext uri="{BB962C8B-B14F-4D97-AF65-F5344CB8AC3E}">
        <p14:creationId xmlns:p14="http://schemas.microsoft.com/office/powerpoint/2010/main" val="4129139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2B96CD-9371-8C54-CB62-765C922B73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BE0527E-5732-87F9-0507-F9C6903C2B2B}"/>
              </a:ext>
            </a:extLst>
          </p:cNvPr>
          <p:cNvSpPr/>
          <p:nvPr/>
        </p:nvSpPr>
        <p:spPr>
          <a:xfrm>
            <a:off x="645854" y="5956342"/>
            <a:ext cx="395172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>
                <a:ln w="0"/>
                <a:solidFill>
                  <a:srgbClr val="FFC000"/>
                </a:solidFill>
                <a:effectLst/>
                <a:latin typeface="Eras Medium ITC" panose="020B0602030504020804" pitchFamily="34" charset="0"/>
              </a:rPr>
              <a:t>Ignescent Gurukul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77B2C4D-4049-4855-28BA-043C68C0BEB2}"/>
              </a:ext>
            </a:extLst>
          </p:cNvPr>
          <p:cNvSpPr/>
          <p:nvPr/>
        </p:nvSpPr>
        <p:spPr>
          <a:xfrm>
            <a:off x="8716524" y="5956342"/>
            <a:ext cx="282962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>
                <a:ln w="0"/>
                <a:solidFill>
                  <a:srgbClr val="FFC000"/>
                </a:solidFill>
                <a:effectLst/>
                <a:latin typeface="Eras Medium ITC" panose="020B0602030504020804" pitchFamily="34" charset="0"/>
              </a:rPr>
              <a:t>8340353648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BCAC9FA-41BC-4DAD-B573-91A626168F60}"/>
              </a:ext>
            </a:extLst>
          </p:cNvPr>
          <p:cNvSpPr/>
          <p:nvPr/>
        </p:nvSpPr>
        <p:spPr>
          <a:xfrm>
            <a:off x="198699" y="1187697"/>
            <a:ext cx="10321817" cy="260911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b="1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Chapter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‒ 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17: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Optics – [3q]</a:t>
            </a:r>
          </a:p>
          <a:p>
            <a:pPr>
              <a:lnSpc>
                <a:spcPct val="150000"/>
              </a:lnSpc>
            </a:pPr>
            <a:r>
              <a:rPr lang="en-US" sz="3200" b="1" dirty="0">
                <a:ln w="0"/>
                <a:solidFill>
                  <a:srgbClr val="66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Topic: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→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TIR.	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		   →	 Sustained interference property.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                → Width of central mass.</a:t>
            </a:r>
          </a:p>
        </p:txBody>
      </p:sp>
    </p:spTree>
    <p:extLst>
      <p:ext uri="{BB962C8B-B14F-4D97-AF65-F5344CB8AC3E}">
        <p14:creationId xmlns:p14="http://schemas.microsoft.com/office/powerpoint/2010/main" val="20196289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F5D471-4C10-D7A1-EDB0-6D8F522D06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5707E8C-1F15-DD13-C82A-DB7CC796ECC2}"/>
              </a:ext>
            </a:extLst>
          </p:cNvPr>
          <p:cNvSpPr/>
          <p:nvPr/>
        </p:nvSpPr>
        <p:spPr>
          <a:xfrm>
            <a:off x="645854" y="5956342"/>
            <a:ext cx="395172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>
                <a:ln w="0"/>
                <a:solidFill>
                  <a:srgbClr val="FFC000"/>
                </a:solidFill>
                <a:effectLst/>
                <a:latin typeface="Eras Medium ITC" panose="020B0602030504020804" pitchFamily="34" charset="0"/>
              </a:rPr>
              <a:t>Ignescent Gurukul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91DA3E9-B308-F5A3-BD85-E049D0FF5F21}"/>
              </a:ext>
            </a:extLst>
          </p:cNvPr>
          <p:cNvSpPr/>
          <p:nvPr/>
        </p:nvSpPr>
        <p:spPr>
          <a:xfrm>
            <a:off x="8716524" y="5956342"/>
            <a:ext cx="282962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>
                <a:ln w="0"/>
                <a:solidFill>
                  <a:srgbClr val="FFC000"/>
                </a:solidFill>
                <a:effectLst/>
                <a:latin typeface="Eras Medium ITC" panose="020B0602030504020804" pitchFamily="34" charset="0"/>
              </a:rPr>
              <a:t>8340353648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A26BEF5-793E-321D-CAC5-1373F39A6100}"/>
              </a:ext>
            </a:extLst>
          </p:cNvPr>
          <p:cNvSpPr/>
          <p:nvPr/>
        </p:nvSpPr>
        <p:spPr>
          <a:xfrm>
            <a:off x="847628" y="991052"/>
            <a:ext cx="6595392" cy="7433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b="1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Chapter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‒ 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18: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Dual Nature – [2q]</a:t>
            </a:r>
          </a:p>
        </p:txBody>
      </p:sp>
    </p:spTree>
    <p:extLst>
      <p:ext uri="{BB962C8B-B14F-4D97-AF65-F5344CB8AC3E}">
        <p14:creationId xmlns:p14="http://schemas.microsoft.com/office/powerpoint/2010/main" val="24809626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F74775-DB1F-CDB8-8D85-009871CF71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57EBFEA-FA5F-B508-93F3-141C3768819D}"/>
              </a:ext>
            </a:extLst>
          </p:cNvPr>
          <p:cNvSpPr/>
          <p:nvPr/>
        </p:nvSpPr>
        <p:spPr>
          <a:xfrm>
            <a:off x="645854" y="5956342"/>
            <a:ext cx="395172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>
                <a:ln w="0"/>
                <a:solidFill>
                  <a:srgbClr val="FFC000"/>
                </a:solidFill>
                <a:effectLst/>
                <a:latin typeface="Eras Medium ITC" panose="020B0602030504020804" pitchFamily="34" charset="0"/>
              </a:rPr>
              <a:t>Ignescent Gurukul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F3F3A68-EA10-3199-5266-041A8F48C581}"/>
              </a:ext>
            </a:extLst>
          </p:cNvPr>
          <p:cNvSpPr/>
          <p:nvPr/>
        </p:nvSpPr>
        <p:spPr>
          <a:xfrm>
            <a:off x="8716524" y="5956342"/>
            <a:ext cx="282962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>
                <a:ln w="0"/>
                <a:solidFill>
                  <a:srgbClr val="FFC000"/>
                </a:solidFill>
                <a:effectLst/>
                <a:latin typeface="Eras Medium ITC" panose="020B0602030504020804" pitchFamily="34" charset="0"/>
              </a:rPr>
              <a:t>8340353648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70824E2-0825-1542-EE38-C2E5C09905BE}"/>
              </a:ext>
            </a:extLst>
          </p:cNvPr>
          <p:cNvSpPr/>
          <p:nvPr/>
        </p:nvSpPr>
        <p:spPr>
          <a:xfrm>
            <a:off x="935091" y="1099206"/>
            <a:ext cx="5475541" cy="7433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b="1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Chapter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‒ 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19: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Atoms – [2q]</a:t>
            </a:r>
          </a:p>
        </p:txBody>
      </p:sp>
    </p:spTree>
    <p:extLst>
      <p:ext uri="{BB962C8B-B14F-4D97-AF65-F5344CB8AC3E}">
        <p14:creationId xmlns:p14="http://schemas.microsoft.com/office/powerpoint/2010/main" val="42864041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F1A9E1-2A5C-A8C1-5DCF-D5202AE812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AF79148-91A5-F163-292C-1B34C873BADE}"/>
              </a:ext>
            </a:extLst>
          </p:cNvPr>
          <p:cNvSpPr/>
          <p:nvPr/>
        </p:nvSpPr>
        <p:spPr>
          <a:xfrm>
            <a:off x="645854" y="5956342"/>
            <a:ext cx="395172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>
                <a:ln w="0"/>
                <a:solidFill>
                  <a:srgbClr val="FFC000"/>
                </a:solidFill>
                <a:effectLst/>
                <a:latin typeface="Eras Medium ITC" panose="020B0602030504020804" pitchFamily="34" charset="0"/>
              </a:rPr>
              <a:t>Ignescent Gurukul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C3FA058-6783-1973-BF40-94AACE65F299}"/>
              </a:ext>
            </a:extLst>
          </p:cNvPr>
          <p:cNvSpPr/>
          <p:nvPr/>
        </p:nvSpPr>
        <p:spPr>
          <a:xfrm>
            <a:off x="8716524" y="5956342"/>
            <a:ext cx="282962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>
                <a:ln w="0"/>
                <a:solidFill>
                  <a:srgbClr val="FFC000"/>
                </a:solidFill>
                <a:effectLst/>
                <a:latin typeface="Eras Medium ITC" panose="020B0602030504020804" pitchFamily="34" charset="0"/>
              </a:rPr>
              <a:t>8340353648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9A9C468-30B9-A90C-17D8-A0B0D9C346F2}"/>
              </a:ext>
            </a:extLst>
          </p:cNvPr>
          <p:cNvSpPr/>
          <p:nvPr/>
        </p:nvSpPr>
        <p:spPr>
          <a:xfrm>
            <a:off x="645854" y="1059878"/>
            <a:ext cx="5828475" cy="7433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b="1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Chapter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‒ 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20: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Nucleus – [2q]</a:t>
            </a:r>
          </a:p>
        </p:txBody>
      </p:sp>
    </p:spTree>
    <p:extLst>
      <p:ext uri="{BB962C8B-B14F-4D97-AF65-F5344CB8AC3E}">
        <p14:creationId xmlns:p14="http://schemas.microsoft.com/office/powerpoint/2010/main" val="41071852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086EE1-37E9-5E75-701B-5C8D8B5F11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34A6E18-0C3E-D9BD-6B7A-146A60C0045E}"/>
              </a:ext>
            </a:extLst>
          </p:cNvPr>
          <p:cNvSpPr/>
          <p:nvPr/>
        </p:nvSpPr>
        <p:spPr>
          <a:xfrm>
            <a:off x="645854" y="5956342"/>
            <a:ext cx="395172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>
                <a:ln w="0"/>
                <a:solidFill>
                  <a:srgbClr val="FFC000"/>
                </a:solidFill>
                <a:effectLst/>
                <a:latin typeface="Eras Medium ITC" panose="020B0602030504020804" pitchFamily="34" charset="0"/>
              </a:rPr>
              <a:t>Ignescent Gurukul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BF3B3E7-0F93-F213-6DAF-216F0537C52A}"/>
              </a:ext>
            </a:extLst>
          </p:cNvPr>
          <p:cNvSpPr/>
          <p:nvPr/>
        </p:nvSpPr>
        <p:spPr>
          <a:xfrm>
            <a:off x="8716524" y="5956342"/>
            <a:ext cx="282962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>
                <a:ln w="0"/>
                <a:solidFill>
                  <a:srgbClr val="FFC000"/>
                </a:solidFill>
                <a:effectLst/>
                <a:latin typeface="Eras Medium ITC" panose="020B0602030504020804" pitchFamily="34" charset="0"/>
              </a:rPr>
              <a:t>8340353648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5985DAF-BE42-C48D-0A50-09954FF5A488}"/>
              </a:ext>
            </a:extLst>
          </p:cNvPr>
          <p:cNvSpPr/>
          <p:nvPr/>
        </p:nvSpPr>
        <p:spPr>
          <a:xfrm>
            <a:off x="474004" y="1168032"/>
            <a:ext cx="7903082" cy="205511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b="1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Chapter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‒ 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21: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Semiconductor – [2q]</a:t>
            </a:r>
          </a:p>
          <a:p>
            <a:pPr>
              <a:lnSpc>
                <a:spcPct val="150000"/>
              </a:lnSpc>
            </a:pPr>
            <a:r>
              <a:rPr lang="en-US" sz="3200" b="1" dirty="0">
                <a:ln w="0"/>
                <a:solidFill>
                  <a:srgbClr val="66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Topic: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→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Circuit.	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		   →	 Waveform.</a:t>
            </a:r>
          </a:p>
        </p:txBody>
      </p:sp>
    </p:spTree>
    <p:extLst>
      <p:ext uri="{BB962C8B-B14F-4D97-AF65-F5344CB8AC3E}">
        <p14:creationId xmlns:p14="http://schemas.microsoft.com/office/powerpoint/2010/main" val="285402866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Slate</Template>
  <TotalTime>69</TotalTime>
  <Words>717</Words>
  <Application>Microsoft Office PowerPoint</Application>
  <PresentationFormat>Widescreen</PresentationFormat>
  <Paragraphs>120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 Black</vt:lpstr>
      <vt:lpstr>Calisto MT</vt:lpstr>
      <vt:lpstr>Cambria Math</vt:lpstr>
      <vt:lpstr>Copperplate Gothic Bold</vt:lpstr>
      <vt:lpstr>Eras Medium ITC</vt:lpstr>
      <vt:lpstr>Wingdings 2</vt:lpstr>
      <vt:lpstr>Slate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Sujata Tudu</dc:creator>
  <cp:lastModifiedBy>Sujata Tudu</cp:lastModifiedBy>
  <cp:revision>1</cp:revision>
  <dcterms:created xsi:type="dcterms:W3CDTF">2025-02-26T11:32:06Z</dcterms:created>
  <dcterms:modified xsi:type="dcterms:W3CDTF">2025-02-26T12:41:10Z</dcterms:modified>
</cp:coreProperties>
</file>